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763" r:id="rId2"/>
    <p:sldMasterId id="2147483774" r:id="rId3"/>
    <p:sldMasterId id="2147483698" r:id="rId4"/>
    <p:sldMasterId id="2147483769" r:id="rId5"/>
    <p:sldMasterId id="2147483685" r:id="rId6"/>
    <p:sldMasterId id="2147483732" r:id="rId7"/>
    <p:sldMasterId id="2147483687" r:id="rId8"/>
    <p:sldMasterId id="2147483765" r:id="rId9"/>
    <p:sldMasterId id="2147483721" r:id="rId10"/>
    <p:sldMasterId id="2147483768" r:id="rId11"/>
  </p:sldMasterIdLst>
  <p:notesMasterIdLst>
    <p:notesMasterId r:id="rId28"/>
  </p:notesMasterIdLst>
  <p:sldIdLst>
    <p:sldId id="257" r:id="rId12"/>
    <p:sldId id="382" r:id="rId13"/>
    <p:sldId id="381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802948-7126-6F1A-2930-09D89C7969AF}" name="Georgoulakis, Steve" initials="SG" userId="S::Steve.Georgoulakis@usaa.com::deb307e2-0cdd-47d4-8b1e-054ab4cef447" providerId="AD"/>
  <p188:author id="{01582B50-A247-3151-5D6E-8ECF0418092D}" name="Sean Wood" initials="" userId="S::sean.wood@utsa.edu::3950d78f-de21-4dd7-8916-bbff02a7f5ea" providerId="AD"/>
  <p188:author id="{5731F55C-EC48-E8EE-A385-318240C60270}" name="Long, Pressy K." initials="PL" userId="S::Pressenna.Long@usaa.com::71cd75fc-96e2-4fc7-b077-7dca947189d3" providerId="AD"/>
  <p188:author id="{7BEC8067-22B8-A118-C89C-40CA74C4A523}" name="Samantha Salazar" initials="SS" userId="S::ssalazar@mvculture.com::1d602b40-9561-46a7-82cd-14c05aaece5d" providerId="AD"/>
  <p188:author id="{B8C3D872-86D5-8EE5-317A-70684F964220}" name="Jackson, Twanfran S (Fran) CIV (USA)" initials="TJ" userId="S::twanfran.s.jackson.naf@us.navy.mil::1549f211-e0e5-4ad1-bbda-6370cd3d6b35" providerId="AD"/>
  <p188:author id="{09EC8887-FF70-714F-7A9A-AFF85910E5C7}" name="Baker, John C CIV USN CNIC WASHINGTON DC (USA)" initials="JCB" userId="Baker, John C CIV USN CNIC WASHINGTON DC (USA)" providerId="None"/>
  <p188:author id="{C3144EC6-1BE2-36AB-2FB9-8849F9045C79}" name="Casey-Macias, Catherine" initials="CMC" userId="S::Catherine.Casey-Macias@usaa.com::3d950b72-5456-4272-a83a-12fa3133bb1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Rohrer" initials="SR" lastIdx="17" clrIdx="0">
    <p:extLst>
      <p:ext uri="{19B8F6BF-5375-455C-9EA6-DF929625EA0E}">
        <p15:presenceInfo xmlns:p15="http://schemas.microsoft.com/office/powerpoint/2012/main" userId="32235709601758ad" providerId="Windows Live"/>
      </p:ext>
    </p:extLst>
  </p:cmAuthor>
  <p:cmAuthor id="2" name="Rohrer, Sarah S CIV" initials="RSSC" lastIdx="2" clrIdx="1">
    <p:extLst>
      <p:ext uri="{19B8F6BF-5375-455C-9EA6-DF929625EA0E}">
        <p15:presenceInfo xmlns:p15="http://schemas.microsoft.com/office/powerpoint/2012/main" userId="S-1-5-21-4290293029-226652851-1696308051-3385421" providerId="AD"/>
      </p:ext>
    </p:extLst>
  </p:cmAuthor>
  <p:cmAuthor id="3" name="Sean M. Wood" initials="SMW" lastIdx="3" clrIdx="2">
    <p:extLst>
      <p:ext uri="{19B8F6BF-5375-455C-9EA6-DF929625EA0E}">
        <p15:presenceInfo xmlns:p15="http://schemas.microsoft.com/office/powerpoint/2012/main" userId="S::swood@bdcs.org::896c9583-28c3-44ae-bbe6-74363fb439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6D"/>
    <a:srgbClr val="D4E0F1"/>
    <a:srgbClr val="D0DBEF"/>
    <a:srgbClr val="006092"/>
    <a:srgbClr val="1A61A8"/>
    <a:srgbClr val="707070"/>
    <a:srgbClr val="004071"/>
    <a:srgbClr val="17406F"/>
    <a:srgbClr val="0F6509"/>
    <a:srgbClr val="AB3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0E70FC-2FA4-4194-9E55-2454D1982FA7}" v="14" dt="2025-06-17T14:54:07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32"/>
    <p:restoredTop sz="94284"/>
  </p:normalViewPr>
  <p:slideViewPr>
    <p:cSldViewPr snapToGrid="0" snapToObjects="1">
      <p:cViewPr varScale="1">
        <p:scale>
          <a:sx n="105" d="100"/>
          <a:sy n="105" d="100"/>
        </p:scale>
        <p:origin x="192" y="352"/>
      </p:cViewPr>
      <p:guideLst/>
    </p:cSldViewPr>
  </p:slideViewPr>
  <p:outlineViewPr>
    <p:cViewPr>
      <p:scale>
        <a:sx n="33" d="100"/>
        <a:sy n="33" d="100"/>
      </p:scale>
      <p:origin x="0" y="-134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D6B0A-4F52-BC4B-8AF5-80A129584D83}" type="datetimeFigureOut">
              <a:rPr lang="es-MX" smtClean="0"/>
              <a:t>14/07/25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F9180-5171-5A4D-A1A7-69C2BFD87B7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74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5803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D4C84-2B44-BDE7-2894-08F14651F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D9E096-9E1F-7A18-C2D4-24813AA38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12B05B-57A9-81F4-6675-3FDDD6145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3AC5E-1BA1-FDAD-E551-C2B831CEE6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7141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97DA8-0834-E137-4604-44CE4E29E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04BD83-AA11-EB5D-E417-1A783F95E3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FB8CDA-7D4D-08E8-FD44-BBC1E055DF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2FC66-386B-3C86-A70F-FCCB086C0E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8280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D31E2-9FD6-B65A-9D37-2F88F7320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EF22BE-1346-1449-777A-439F2362B2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000703-B5AD-3377-3652-336A4DFC8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B4CD9-460B-CADB-0E6F-E3B72D456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8864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41F8E-04AF-41C9-D572-86A58C346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B679C7-FA23-AE1E-6923-1C1D95FB6F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A6A07C-6E26-FA51-61F9-ADBE4C7A5A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E8FA1-D469-B03A-787D-0DC485B16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9205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1B1F9-7C65-EDEA-0A3D-6D02BB7A1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F5E915-A2FD-A5E9-AECE-282CDDC247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A09FFE-B7AC-2B44-AD2E-FE8720FA4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0184C-B0BE-F90E-8A00-31E7C74227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1814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B6E14-F838-83BC-8C08-71BED567D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2EFC48-D2EE-8127-9533-76D5A362F2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DB79FF-FD22-772C-944D-FC17154E5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95994-0862-1690-5C1C-C0254BB2D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6060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753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9394F-AED7-90DC-628F-9BF8909D3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2116B5-B6EF-8145-4F53-30383E8995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219B4E-C874-288C-D2DD-9592B33139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36618-DFA7-0173-7975-1188F02D49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316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BBC3D-4792-E981-FD8C-551743447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F07D3C-69DB-C409-B149-4BAF968BEE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F91AE5-89F1-7125-5D42-E2D90C899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AFB54-20B9-E5FC-7A88-7EA6FEA8E2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7170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C4BCB-101C-DE33-6308-3A0E1E0E1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FFF6E5-146A-0BC5-3A26-7A6D0EBA58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9FC002-6F4B-7F8B-FF2D-04EB06C9E5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C89A8-DB5B-3CAC-C029-807A4DEA90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0765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9BFCC-6442-76B9-7947-AE1670902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18D03C-4199-ED45-52C5-60E73D425A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FACFD2-22C9-25AE-1F28-0434535E6F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C7B2E-66D2-C072-DDC4-BAF6893CEB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4100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C678C-E971-0442-AE6E-3BC747D4D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C09F79-438F-5875-6453-A4D5DA38E2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906198-8416-1658-B50F-32A975B54C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8EF24-A483-F764-D3C0-6083980480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236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232E8-C77C-E072-7A7D-B3056B111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13386E-7F64-5608-27EA-3C7D3CD5E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63A35B-5BBB-0E71-1381-E5453F8E7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DA1E1-3285-5201-C1C3-2E25F7D7A4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1435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924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57A89-C867-A936-7A56-8F4A8FA15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1BD16F-18D8-8DE4-7258-6AD978C49F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D739BF-AEE9-CBB9-D601-915980C47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9F91C-1AB1-81AF-7C87-866D28779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300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56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AB383F-3744-A04F-A0D8-0B252DE09D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8DA365C3-0ED0-E347-9B8C-C32751F6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30DFB2F-4B48-7349-AA82-5AC015DC23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07070"/>
                </a:solidFill>
              </a:defRPr>
            </a:lvl1pPr>
            <a:lvl2pPr>
              <a:defRPr sz="2000" b="0">
                <a:solidFill>
                  <a:srgbClr val="707070"/>
                </a:solidFill>
              </a:defRPr>
            </a:lvl2pPr>
            <a:lvl3pPr>
              <a:defRPr sz="1800" b="0">
                <a:solidFill>
                  <a:srgbClr val="707070"/>
                </a:solidFill>
              </a:defRPr>
            </a:lvl3pPr>
            <a:lvl4pPr>
              <a:defRPr sz="1600" b="0">
                <a:solidFill>
                  <a:srgbClr val="707070"/>
                </a:solidFill>
              </a:defRPr>
            </a:lvl4pPr>
            <a:lvl5pPr>
              <a:defRPr sz="1400" b="0">
                <a:solidFill>
                  <a:srgbClr val="70707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267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BBB8B58-2945-0F44-B4A2-696324475D0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1B42C060-0340-0146-B991-54ECAB7E0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1DC9AEE-AD24-9D42-A5DD-EC5D94DEF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07070"/>
                </a:solidFill>
              </a:defRPr>
            </a:lvl1pPr>
            <a:lvl2pPr>
              <a:defRPr sz="2000" b="0">
                <a:solidFill>
                  <a:srgbClr val="707070"/>
                </a:solidFill>
              </a:defRPr>
            </a:lvl2pPr>
            <a:lvl3pPr>
              <a:defRPr sz="1800" b="0">
                <a:solidFill>
                  <a:srgbClr val="707070"/>
                </a:solidFill>
              </a:defRPr>
            </a:lvl3pPr>
            <a:lvl4pPr>
              <a:defRPr sz="1600" b="0">
                <a:solidFill>
                  <a:srgbClr val="707070"/>
                </a:solidFill>
              </a:defRPr>
            </a:lvl4pPr>
            <a:lvl5pPr>
              <a:defRPr sz="1400" b="0">
                <a:solidFill>
                  <a:srgbClr val="70707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182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4EF9F-041F-A048-B125-B6FFAB6C4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F15B10-413A-8F49-A9C7-9577A5F1C2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648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0D4B7-148B-4147-956E-53FA358B7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5800CA-AFDA-124B-8415-B84653EF31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738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looking at the camera&#10;&#10;Description automatically generated">
            <a:extLst>
              <a:ext uri="{FF2B5EF4-FFF2-40B4-BE49-F238E27FC236}">
                <a16:creationId xmlns:a16="http://schemas.microsoft.com/office/drawing/2014/main" id="{7EC25F37-7F2B-D64F-B6DD-7C372780DC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688056" cy="33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68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27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7497A6-F663-5844-B8E8-7DDB7B978D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E6BCD3-1FCC-9946-8FA5-285CB088B0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019300"/>
          </a:xfrm>
          <a:prstGeom prst="rect">
            <a:avLst/>
          </a:prstGeom>
        </p:spPr>
      </p:pic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C6373E45-0932-9145-AA11-FF636FAE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0FD1B39-C2FD-ED45-9CBA-5BC7DFEEA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4891A0-606D-1A46-B229-1F0E1D4CC9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71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DE463C3-A440-3B40-9CBA-455F9B74F9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8106D-6E96-794C-B8D6-86131E19CB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019300"/>
          </a:xfrm>
          <a:prstGeom prst="rect">
            <a:avLst/>
          </a:prstGeom>
        </p:spPr>
      </p:pic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98B9FEE3-37AF-4242-8D8D-08BB1CFF2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406EFB4-AB45-C94E-8E74-D76A7C655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2742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F7F3AD9-9D44-C946-AF0A-6AF13A53BA8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1B0279F6-5931-8F43-BCE0-BC98459A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F420747-82DC-EB40-A5EC-21D0510399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9348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53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CF8F396-E586-C541-89A5-B2A1EB3D1E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6F483516-87E8-1949-A4BB-9DDDF75F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72071B-FA0E-E64E-9249-CCDAAAE2AD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7" y="2192966"/>
            <a:ext cx="4463983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8013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AB383F-3744-A04F-A0D8-0B252DE09D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10" name="Title 6">
            <a:extLst>
              <a:ext uri="{FF2B5EF4-FFF2-40B4-BE49-F238E27FC236}">
                <a16:creationId xmlns:a16="http://schemas.microsoft.com/office/drawing/2014/main" id="{CF4AF953-91C1-9048-8818-BE5F20A9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6A921-A9BE-914C-A67D-4F8F074F8E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7" y="2192966"/>
            <a:ext cx="5308810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14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DEBF7F4-828B-EE48-B182-70BCB334FC3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AAC942C1-DD82-EF41-AA8E-3E376789E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45E6D96-AC4C-9540-A1AD-DB2DD6A751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7" y="2192966"/>
            <a:ext cx="5308810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92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F7F3AD9-9D44-C946-AF0A-6AF13A53BA8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420AAB8-8499-464E-AFFB-AB0DFA256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1DAB44-A06E-F045-883E-6EC1E02FF3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07070"/>
                </a:solidFill>
              </a:defRPr>
            </a:lvl1pPr>
            <a:lvl2pPr>
              <a:defRPr sz="2000" b="0">
                <a:solidFill>
                  <a:srgbClr val="707070"/>
                </a:solidFill>
              </a:defRPr>
            </a:lvl2pPr>
            <a:lvl3pPr>
              <a:defRPr sz="1800" b="0">
                <a:solidFill>
                  <a:srgbClr val="707070"/>
                </a:solidFill>
              </a:defRPr>
            </a:lvl3pPr>
            <a:lvl4pPr>
              <a:defRPr sz="1600" b="0">
                <a:solidFill>
                  <a:srgbClr val="707070"/>
                </a:solidFill>
              </a:defRPr>
            </a:lvl4pPr>
            <a:lvl5pPr>
              <a:defRPr sz="1400" b="0">
                <a:solidFill>
                  <a:srgbClr val="70707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5839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CF8F396-E586-C541-89A5-B2A1EB3D1E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401FE45-899E-BB41-84E1-F9C926A3C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5BAA789-9981-7C48-9F5A-5471F6CCF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07070"/>
                </a:solidFill>
              </a:defRPr>
            </a:lvl1pPr>
            <a:lvl2pPr>
              <a:defRPr sz="2000" b="0">
                <a:solidFill>
                  <a:srgbClr val="707070"/>
                </a:solidFill>
              </a:defRPr>
            </a:lvl2pPr>
            <a:lvl3pPr>
              <a:defRPr sz="1800" b="0">
                <a:solidFill>
                  <a:srgbClr val="707070"/>
                </a:solidFill>
              </a:defRPr>
            </a:lvl3pPr>
            <a:lvl4pPr>
              <a:defRPr sz="1600" b="0">
                <a:solidFill>
                  <a:srgbClr val="707070"/>
                </a:solidFill>
              </a:defRPr>
            </a:lvl4pPr>
            <a:lvl5pPr>
              <a:defRPr sz="1400" b="0">
                <a:solidFill>
                  <a:srgbClr val="70707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1987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2.png"/><Relationship Id="rId1" Type="http://schemas.openxmlformats.org/officeDocument/2006/relationships/theme" Target="../theme/theme10.xml"/><Relationship Id="rId4" Type="http://schemas.openxmlformats.org/officeDocument/2006/relationships/image" Target="../media/image13.tiff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2.png"/><Relationship Id="rId1" Type="http://schemas.openxmlformats.org/officeDocument/2006/relationships/theme" Target="../theme/theme11.xml"/><Relationship Id="rId4" Type="http://schemas.openxmlformats.org/officeDocument/2006/relationships/image" Target="../media/image13.tif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tif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tiff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tif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tif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tif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images of military personnel&#10;&#10;Description automatically generated">
            <a:extLst>
              <a:ext uri="{FF2B5EF4-FFF2-40B4-BE49-F238E27FC236}">
                <a16:creationId xmlns:a16="http://schemas.microsoft.com/office/drawing/2014/main" id="{F37EC37F-7C3A-6F98-75BA-06730C25E7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5" name="Title Placeholder 7">
            <a:extLst>
              <a:ext uri="{FF2B5EF4-FFF2-40B4-BE49-F238E27FC236}">
                <a16:creationId xmlns:a16="http://schemas.microsoft.com/office/drawing/2014/main" id="{FD3804EB-3DAC-5948-A5B9-7DB4FEF1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138" y="3785290"/>
            <a:ext cx="3223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60E155-B175-A54B-8B1A-B30790CF21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-34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6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492" y="1043134"/>
            <a:ext cx="6340908" cy="218652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AA5ADE0D-0E04-E540-B578-9260D612CDEE}"/>
              </a:ext>
            </a:extLst>
          </p:cNvPr>
          <p:cNvSpPr txBox="1">
            <a:spLocks/>
          </p:cNvSpPr>
          <p:nvPr userDrawn="1"/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9DCD8E1-5E2A-E64C-827B-6A588C14782B}"/>
              </a:ext>
            </a:extLst>
          </p:cNvPr>
          <p:cNvSpPr txBox="1">
            <a:spLocks/>
          </p:cNvSpPr>
          <p:nvPr userDrawn="1"/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1pPr>
            <a:lvl2pPr marL="514325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2pPr>
            <a:lvl3pPr marL="857207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3pPr>
            <a:lvl4pPr marL="1200090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4pPr>
            <a:lvl5pPr marL="1542974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lvl="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lvl="4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071126-AF84-2B4C-A19C-4C5F543128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D17D14-4473-F847-9DDD-F81EDF10DF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264"/>
            <a:ext cx="91439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0272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492" y="1043134"/>
            <a:ext cx="6340908" cy="218652"/>
          </a:xfrm>
          <a:prstGeom prst="rect">
            <a:avLst/>
          </a:prstGeom>
        </p:spPr>
      </p:pic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D4038371-9CFB-4A48-A3A0-1E00821A2823}"/>
              </a:ext>
            </a:extLst>
          </p:cNvPr>
          <p:cNvSpPr txBox="1">
            <a:spLocks/>
          </p:cNvSpPr>
          <p:nvPr userDrawn="1"/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D1092D6-CFC0-4D41-B7FA-1C3803A16C5D}"/>
              </a:ext>
            </a:extLst>
          </p:cNvPr>
          <p:cNvSpPr txBox="1">
            <a:spLocks/>
          </p:cNvSpPr>
          <p:nvPr userDrawn="1"/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1pPr>
            <a:lvl2pPr marL="514325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2pPr>
            <a:lvl3pPr marL="857207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3pPr>
            <a:lvl4pPr marL="1200090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4pPr>
            <a:lvl5pPr marL="1542974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lvl="2"/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lvl="3"/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lvl="4"/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283735-5C81-4643-B1DC-E01E8FD0CB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CCE52-63C6-6343-A838-9A72AEDCF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264"/>
            <a:ext cx="91439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8500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3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16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3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99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3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E96292-2E05-754F-B876-B954BF1D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649CD-41BA-294B-BC0D-BB232EADBF1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3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67" r:id="rId2"/>
    <p:sldLayoutId id="2147483700" r:id="rId3"/>
    <p:sldLayoutId id="214748370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E96292-2E05-754F-B876-B954BF1D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18F28C-760A-E94E-A43E-F0F0C1DC92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3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3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63E96292-2E05-754F-B876-B954BF1D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5" y="974066"/>
            <a:ext cx="2133600" cy="4914900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1CA350F-B62D-C049-909B-ACEB3B37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AE25AF-F88D-AC46-AA14-DC43D25A51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63E96292-2E05-754F-B876-B954BF1D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5" y="974066"/>
            <a:ext cx="2133600" cy="4914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77981D-FA54-0549-ABE4-BA10740C84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7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5" y="974066"/>
            <a:ext cx="2133600" cy="4914900"/>
          </a:xfrm>
          <a:prstGeom prst="rect">
            <a:avLst/>
          </a:prstGeom>
        </p:spPr>
      </p:pic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BFF38910-56CD-7643-BCAE-518762BCE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325" y="2766218"/>
            <a:ext cx="50307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8DA0D3-416C-5144-AF7C-767C564C4F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4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" y="0"/>
            <a:ext cx="9140829" cy="6858000"/>
          </a:xfrm>
          <a:prstGeom prst="rect">
            <a:avLst/>
          </a:prstGeom>
        </p:spPr>
      </p:pic>
      <p:sp>
        <p:nvSpPr>
          <p:cNvPr id="9" name="Triángulo 7">
            <a:extLst>
              <a:ext uri="{FF2B5EF4-FFF2-40B4-BE49-F238E27FC236}">
                <a16:creationId xmlns:a16="http://schemas.microsoft.com/office/drawing/2014/main" id="{2FEB8ACB-F208-BC4A-A9D2-C0A0C31DBEF8}"/>
              </a:ext>
            </a:extLst>
          </p:cNvPr>
          <p:cNvSpPr/>
          <p:nvPr userDrawn="1"/>
        </p:nvSpPr>
        <p:spPr>
          <a:xfrm rot="5400000">
            <a:off x="-953504" y="2475497"/>
            <a:ext cx="3814011" cy="1907004"/>
          </a:xfrm>
          <a:prstGeom prst="triangle">
            <a:avLst>
              <a:gd name="adj" fmla="val 50187"/>
            </a:avLst>
          </a:prstGeom>
          <a:solidFill>
            <a:srgbClr val="014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03" y="2946662"/>
            <a:ext cx="1009733" cy="964674"/>
          </a:xfrm>
          <a:prstGeom prst="rect">
            <a:avLst/>
          </a:prstGeom>
        </p:spPr>
      </p:pic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ED64FD1-E2DF-374A-9465-A290FE02D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512" y="196430"/>
            <a:ext cx="3223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86230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7">
            <a:extLst>
              <a:ext uri="{FF2B5EF4-FFF2-40B4-BE49-F238E27FC236}">
                <a16:creationId xmlns:a16="http://schemas.microsoft.com/office/drawing/2014/main" id="{BDF3BA6F-780A-7706-83FF-6DA3C3F349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66287" y="2789849"/>
            <a:ext cx="3930904" cy="20774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406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406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Command Action and Security Clearances</a:t>
            </a:r>
          </a:p>
        </p:txBody>
      </p:sp>
      <p:sp>
        <p:nvSpPr>
          <p:cNvPr id="20" name="Title Placeholder 7">
            <a:extLst>
              <a:ext uri="{FF2B5EF4-FFF2-40B4-BE49-F238E27FC236}">
                <a16:creationId xmlns:a16="http://schemas.microsoft.com/office/drawing/2014/main" id="{3C6EB62B-07A3-5BA2-1B71-D9E2AD736D03}"/>
              </a:ext>
            </a:extLst>
          </p:cNvPr>
          <p:cNvSpPr txBox="1">
            <a:spLocks/>
          </p:cNvSpPr>
          <p:nvPr/>
        </p:nvSpPr>
        <p:spPr>
          <a:xfrm>
            <a:off x="7774292" y="68580"/>
            <a:ext cx="1306854" cy="117348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CFS</a:t>
            </a:r>
          </a:p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21" name="Group 20" descr="Cover design element.">
            <a:extLst>
              <a:ext uri="{FF2B5EF4-FFF2-40B4-BE49-F238E27FC236}">
                <a16:creationId xmlns:a16="http://schemas.microsoft.com/office/drawing/2014/main" id="{86CF9B7F-EB01-CB3D-F320-50246E8D87FD}"/>
              </a:ext>
            </a:extLst>
          </p:cNvPr>
          <p:cNvGrpSpPr/>
          <p:nvPr/>
        </p:nvGrpSpPr>
        <p:grpSpPr>
          <a:xfrm>
            <a:off x="4572000" y="4583476"/>
            <a:ext cx="3819526" cy="131360"/>
            <a:chOff x="6096000" y="4968301"/>
            <a:chExt cx="5092701" cy="17514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1E43950-7BBA-4298-25AB-FFCF6F018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4968301"/>
              <a:ext cx="5092701" cy="175146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837F2BC-B35D-C224-A4CF-6D974F2C0833}"/>
                </a:ext>
              </a:extLst>
            </p:cNvPr>
            <p:cNvSpPr/>
            <p:nvPr/>
          </p:nvSpPr>
          <p:spPr>
            <a:xfrm>
              <a:off x="7916449" y="4968301"/>
              <a:ext cx="801666" cy="87573"/>
            </a:xfrm>
            <a:prstGeom prst="rect">
              <a:avLst/>
            </a:prstGeom>
            <a:solidFill>
              <a:srgbClr val="1740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4" name="Title Placeholder 7">
            <a:extLst>
              <a:ext uri="{FF2B5EF4-FFF2-40B4-BE49-F238E27FC236}">
                <a16:creationId xmlns:a16="http://schemas.microsoft.com/office/drawing/2014/main" id="{C7B3A218-7206-F89D-C4EA-4766AD6E9368}"/>
              </a:ext>
            </a:extLst>
          </p:cNvPr>
          <p:cNvSpPr txBox="1">
            <a:spLocks/>
          </p:cNvSpPr>
          <p:nvPr/>
        </p:nvSpPr>
        <p:spPr>
          <a:xfrm>
            <a:off x="4766287" y="4880225"/>
            <a:ext cx="3930904" cy="75001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defRPr/>
            </a:pPr>
            <a:r>
              <a:rPr lang="en-US" sz="32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Edition</a:t>
            </a:r>
          </a:p>
        </p:txBody>
      </p:sp>
      <p:sp>
        <p:nvSpPr>
          <p:cNvPr id="25" name="Title Placeholder 7">
            <a:extLst>
              <a:ext uri="{FF2B5EF4-FFF2-40B4-BE49-F238E27FC236}">
                <a16:creationId xmlns:a16="http://schemas.microsoft.com/office/drawing/2014/main" id="{687B6B2D-1D0D-F3B7-2F41-16B07747C985}"/>
              </a:ext>
            </a:extLst>
          </p:cNvPr>
          <p:cNvSpPr txBox="1">
            <a:spLocks/>
          </p:cNvSpPr>
          <p:nvPr/>
        </p:nvSpPr>
        <p:spPr>
          <a:xfrm>
            <a:off x="543608" y="6566388"/>
            <a:ext cx="2405075" cy="1940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1000" b="0" i="1" dirty="0">
                <a:solidFill>
                  <a:srgbClr val="004071"/>
                </a:solidFill>
                <a:effectLst/>
                <a:latin typeface="Arial" panose="020B0604020202020204" pitchFamily="34" charset="0"/>
              </a:rPr>
              <a:t>Updated </a:t>
            </a:r>
            <a:r>
              <a:rPr lang="en-US" sz="1000" b="0" i="1" dirty="0">
                <a:solidFill>
                  <a:srgbClr val="004071"/>
                </a:solidFill>
                <a:latin typeface="Arial" panose="020B0604020202020204" pitchFamily="34" charset="0"/>
              </a:rPr>
              <a:t>July</a:t>
            </a:r>
            <a:r>
              <a:rPr lang="en-US" sz="1000" b="0" i="1" dirty="0">
                <a:solidFill>
                  <a:srgbClr val="004071"/>
                </a:solidFill>
                <a:effectLst/>
                <a:latin typeface="Arial" panose="020B0604020202020204" pitchFamily="34" charset="0"/>
              </a:rPr>
              <a:t> 2025</a:t>
            </a:r>
            <a:endParaRPr lang="en-US" sz="1000" b="0" dirty="0">
              <a:solidFill>
                <a:srgbClr val="00407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21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75175-4824-6CA0-0794-CE119EFB4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68087-59D5-0696-1A50-9A3B85784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 Person Considerations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6ABD90-6F0F-7544-1967-49CD93E33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809217"/>
            <a:ext cx="6491817" cy="4935484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1800" u="sng" dirty="0">
                <a:solidFill>
                  <a:srgbClr val="00416D"/>
                </a:solidFill>
              </a:rPr>
              <a:t>DISQUALIFYING FACTORS</a:t>
            </a:r>
          </a:p>
          <a:p>
            <a:r>
              <a:rPr lang="en-US" sz="1800" dirty="0">
                <a:solidFill>
                  <a:srgbClr val="00416D"/>
                </a:solidFill>
              </a:rPr>
              <a:t>Unable or unwilling to resolve debts</a:t>
            </a:r>
          </a:p>
          <a:p>
            <a:r>
              <a:rPr lang="en-US" sz="1800" dirty="0">
                <a:solidFill>
                  <a:srgbClr val="00416D"/>
                </a:solidFill>
              </a:rPr>
              <a:t>Frivolous or irresponsible spending</a:t>
            </a:r>
          </a:p>
          <a:p>
            <a:r>
              <a:rPr lang="en-US" sz="1800" dirty="0">
                <a:solidFill>
                  <a:srgbClr val="00416D"/>
                </a:solidFill>
              </a:rPr>
              <a:t>Recurrent pattern of financial instability</a:t>
            </a:r>
          </a:p>
          <a:p>
            <a:r>
              <a:rPr lang="en-US" sz="1800" dirty="0">
                <a:solidFill>
                  <a:srgbClr val="00416D"/>
                </a:solidFill>
              </a:rPr>
              <a:t>Deceptive or illegal practices</a:t>
            </a:r>
          </a:p>
          <a:p>
            <a:r>
              <a:rPr lang="en-US" sz="1800" dirty="0">
                <a:solidFill>
                  <a:srgbClr val="00416D"/>
                </a:solidFill>
              </a:rPr>
              <a:t>Living beyond one’s means</a:t>
            </a:r>
          </a:p>
          <a:p>
            <a:r>
              <a:rPr lang="en-US" sz="1800" dirty="0">
                <a:solidFill>
                  <a:srgbClr val="00416D"/>
                </a:solidFill>
              </a:rPr>
              <a:t>Unexplained affluence</a:t>
            </a:r>
          </a:p>
          <a:p>
            <a:r>
              <a:rPr lang="en-US" sz="1800" dirty="0">
                <a:solidFill>
                  <a:srgbClr val="00416D"/>
                </a:solidFill>
              </a:rPr>
              <a:t>Compulsive or addictive gambling</a:t>
            </a:r>
          </a:p>
          <a:p>
            <a:r>
              <a:rPr lang="en-US" sz="1800" dirty="0">
                <a:solidFill>
                  <a:srgbClr val="00416D"/>
                </a:solidFill>
              </a:rPr>
              <a:t>Tax fraud or failure to file or pay taxes</a:t>
            </a:r>
          </a:p>
          <a:p>
            <a:pPr marL="342883" lvl="1" indent="0">
              <a:spcBef>
                <a:spcPts val="750"/>
              </a:spcBef>
              <a:buNone/>
            </a:pPr>
            <a:r>
              <a:rPr lang="en-US" sz="1800" b="1" u="sng" dirty="0">
                <a:solidFill>
                  <a:srgbClr val="00416D"/>
                </a:solidFill>
              </a:rPr>
              <a:t>MITIGATING FACTORS</a:t>
            </a:r>
          </a:p>
          <a:p>
            <a:pPr lvl="1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416D"/>
                </a:solidFill>
              </a:rPr>
              <a:t>Behavior</a:t>
            </a:r>
          </a:p>
          <a:p>
            <a:pPr lvl="1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416D"/>
                </a:solidFill>
              </a:rPr>
              <a:t>Conditions</a:t>
            </a:r>
          </a:p>
          <a:p>
            <a:pPr lvl="1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416D"/>
                </a:solidFill>
              </a:rPr>
              <a:t>Counseling</a:t>
            </a:r>
          </a:p>
          <a:p>
            <a:pPr lvl="1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416D"/>
                </a:solidFill>
              </a:rPr>
              <a:t>Repayment</a:t>
            </a:r>
          </a:p>
          <a:p>
            <a:pPr lvl="1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416D"/>
                </a:solidFill>
              </a:rPr>
              <a:t>Legitimacy</a:t>
            </a:r>
          </a:p>
          <a:p>
            <a:pPr lvl="1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416D"/>
                </a:solidFill>
              </a:rPr>
              <a:t>Legality</a:t>
            </a:r>
          </a:p>
          <a:p>
            <a:pPr lvl="1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416D"/>
                </a:solidFill>
              </a:rPr>
              <a:t>Compliance</a:t>
            </a:r>
          </a:p>
          <a:p>
            <a:pPr marL="342883" lvl="1" indent="0">
              <a:buNone/>
            </a:pPr>
            <a:endParaRPr lang="en-US" sz="1800" b="1" dirty="0">
              <a:solidFill>
                <a:srgbClr val="00416D"/>
              </a:solidFill>
            </a:endParaRPr>
          </a:p>
          <a:p>
            <a:pPr marL="342883" lvl="1" indent="0">
              <a:buNone/>
            </a:pPr>
            <a:endParaRPr lang="en-US" dirty="0">
              <a:solidFill>
                <a:srgbClr val="00416D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28DDB0-BCCC-6D60-9903-2CAF17778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9477" y="1336431"/>
            <a:ext cx="3667648" cy="54082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1DD244-8C70-773B-73D5-58C65C8F3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96246" y="1338106"/>
            <a:ext cx="2915192" cy="540827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47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2234E-8A2D-9053-09E8-18F32E16D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51756-C5BB-620D-9922-08FE3A239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DoD: Statement of Reasons</a:t>
            </a:r>
          </a:p>
        </p:txBody>
      </p:sp>
      <p:pic>
        <p:nvPicPr>
          <p:cNvPr id="3" name="Picture 2" descr="A logo of the Department of Defense.">
            <a:extLst>
              <a:ext uri="{FF2B5EF4-FFF2-40B4-BE49-F238E27FC236}">
                <a16:creationId xmlns:a16="http://schemas.microsoft.com/office/drawing/2014/main" id="{E079A188-B650-7358-9EA5-7ECF1BBBA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48" y="5161608"/>
            <a:ext cx="1408764" cy="140876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734C117-9E15-A2C0-C282-9DAD25407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5"/>
            <a:ext cx="6491817" cy="51808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416D"/>
                </a:solidFill>
              </a:rPr>
              <a:t>A </a:t>
            </a:r>
            <a:r>
              <a:rPr lang="en-US" i="1" dirty="0">
                <a:solidFill>
                  <a:srgbClr val="00416D"/>
                </a:solidFill>
              </a:rPr>
              <a:t>Statement of Reasons (SOR) </a:t>
            </a:r>
            <a:r>
              <a:rPr lang="en-US" dirty="0">
                <a:solidFill>
                  <a:srgbClr val="00416D"/>
                </a:solidFill>
              </a:rPr>
              <a:t>is issued when considering an unfavorable security eligibility determination.</a:t>
            </a:r>
          </a:p>
          <a:p>
            <a:r>
              <a:rPr lang="en-US" dirty="0">
                <a:solidFill>
                  <a:srgbClr val="00416D"/>
                </a:solidFill>
              </a:rPr>
              <a:t>The SOR includes:</a:t>
            </a:r>
          </a:p>
          <a:p>
            <a:pPr lvl="1"/>
            <a:r>
              <a:rPr lang="en-US" b="1" dirty="0">
                <a:solidFill>
                  <a:srgbClr val="00416D"/>
                </a:solidFill>
              </a:rPr>
              <a:t>Attachment 1: </a:t>
            </a:r>
            <a:r>
              <a:rPr lang="en-US" dirty="0">
                <a:solidFill>
                  <a:srgbClr val="00416D"/>
                </a:solidFill>
              </a:rPr>
              <a:t>Statement of Reasons</a:t>
            </a:r>
            <a:endParaRPr lang="en-US" b="1" dirty="0">
              <a:solidFill>
                <a:srgbClr val="00416D"/>
              </a:solidFill>
            </a:endParaRPr>
          </a:p>
          <a:p>
            <a:pPr lvl="1"/>
            <a:r>
              <a:rPr lang="en-US" b="1" dirty="0">
                <a:solidFill>
                  <a:srgbClr val="00416D"/>
                </a:solidFill>
              </a:rPr>
              <a:t>Attachment 2: </a:t>
            </a:r>
            <a:r>
              <a:rPr lang="en-US" dirty="0">
                <a:solidFill>
                  <a:srgbClr val="00416D"/>
                </a:solidFill>
              </a:rPr>
              <a:t>Statement of Reasons of Receipt and Statement of Intent</a:t>
            </a:r>
            <a:endParaRPr lang="en-US" strike="sngStrike" dirty="0">
              <a:solidFill>
                <a:srgbClr val="FF0000"/>
              </a:solidFill>
            </a:endParaRPr>
          </a:p>
          <a:p>
            <a:pPr lvl="1"/>
            <a:r>
              <a:rPr lang="en-US" b="1" dirty="0">
                <a:solidFill>
                  <a:srgbClr val="00416D"/>
                </a:solidFill>
              </a:rPr>
              <a:t>Attachment 3: </a:t>
            </a:r>
            <a:r>
              <a:rPr lang="en-US" dirty="0">
                <a:solidFill>
                  <a:srgbClr val="00416D"/>
                </a:solidFill>
              </a:rPr>
              <a:t>Form(s) for requesting records</a:t>
            </a:r>
          </a:p>
          <a:p>
            <a:pPr lvl="1"/>
            <a:r>
              <a:rPr lang="en-US" b="1" dirty="0">
                <a:solidFill>
                  <a:srgbClr val="00416D"/>
                </a:solidFill>
              </a:rPr>
              <a:t>Attachment 4: </a:t>
            </a:r>
            <a:r>
              <a:rPr lang="en-US" dirty="0">
                <a:solidFill>
                  <a:srgbClr val="00416D"/>
                </a:solidFill>
              </a:rPr>
              <a:t>Instructions for responding to an SOR</a:t>
            </a:r>
          </a:p>
          <a:p>
            <a:pPr lvl="1"/>
            <a:r>
              <a:rPr lang="en-US" b="1" dirty="0">
                <a:solidFill>
                  <a:srgbClr val="00416D"/>
                </a:solidFill>
              </a:rPr>
              <a:t>Attachment 5: </a:t>
            </a:r>
            <a:r>
              <a:rPr lang="en-US" dirty="0">
                <a:solidFill>
                  <a:srgbClr val="00416D"/>
                </a:solidFill>
              </a:rPr>
              <a:t>National Security Adjudicative Guidelines</a:t>
            </a:r>
          </a:p>
          <a:p>
            <a:pPr lvl="1"/>
            <a:r>
              <a:rPr lang="en-US" b="1" dirty="0">
                <a:solidFill>
                  <a:srgbClr val="00416D"/>
                </a:solidFill>
              </a:rPr>
              <a:t>Attachment 6: </a:t>
            </a:r>
            <a:r>
              <a:rPr lang="en-US" dirty="0">
                <a:solidFill>
                  <a:srgbClr val="00416D"/>
                </a:solidFill>
              </a:rPr>
              <a:t>Applicable National Security Adjudicative Guidelines</a:t>
            </a:r>
          </a:p>
          <a:p>
            <a:pPr lvl="1"/>
            <a:endParaRPr lang="en-US" dirty="0">
              <a:solidFill>
                <a:srgbClr val="00416D"/>
              </a:solidFill>
            </a:endParaRPr>
          </a:p>
        </p:txBody>
      </p:sp>
      <p:sp>
        <p:nvSpPr>
          <p:cNvPr id="4" name="Oval 3" descr="Graphic containing the page number.">
            <a:extLst>
              <a:ext uri="{FF2B5EF4-FFF2-40B4-BE49-F238E27FC236}">
                <a16:creationId xmlns:a16="http://schemas.microsoft.com/office/drawing/2014/main" id="{7E03C472-6FBC-BB18-87EF-780F48356015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ECF4E7A7-B05B-913D-33D8-A649EB19C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958509"/>
            <a:ext cx="7326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Service Appx</a:t>
            </a:r>
            <a:endParaRPr lang="en-US" altLang="en-US" sz="1200" dirty="0">
              <a:latin typeface="Arial Narrow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826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B9AE9-4DD0-8BA2-E5F4-93C0E24C3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F0371-12F2-4A40-4C5A-66710BEC0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DoD SOR: Role of CFS</a:t>
            </a:r>
          </a:p>
        </p:txBody>
      </p:sp>
      <p:pic>
        <p:nvPicPr>
          <p:cNvPr id="6" name="Picture 5" descr="A logo of the Department of Defense.">
            <a:extLst>
              <a:ext uri="{FF2B5EF4-FFF2-40B4-BE49-F238E27FC236}">
                <a16:creationId xmlns:a16="http://schemas.microsoft.com/office/drawing/2014/main" id="{148024FA-8D9F-7707-1323-04F933F89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48" y="5161608"/>
            <a:ext cx="1408764" cy="14087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7D27C8-32AD-1854-01FE-E6A4DA97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3189" y="4976030"/>
            <a:ext cx="6795899" cy="98247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F01BB8-A163-B955-D03F-8E4089A3D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3189" y="3242339"/>
            <a:ext cx="6795899" cy="98247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38C326-2996-E635-5F4F-CB4A1003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3189" y="1508649"/>
            <a:ext cx="6795899" cy="98247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B8B4553-907D-77A3-E18B-0FAB2734D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5"/>
            <a:ext cx="6491817" cy="44644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416D"/>
                </a:solidFill>
              </a:rPr>
              <a:t>Assist the member in creating an FPW and good-faith action plan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416D"/>
                </a:solidFill>
              </a:rPr>
              <a:t>Assist member to secure and review their credit report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416D"/>
                </a:solidFill>
              </a:rPr>
              <a:t>The member must address EVERY item listed in the SOR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416D"/>
                </a:solidFill>
              </a:rPr>
              <a:t>More than one meeting may be needed for SOR cases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416D"/>
                </a:solidFill>
              </a:rPr>
              <a:t>Make and document proper referrals on the FPW</a:t>
            </a:r>
          </a:p>
        </p:txBody>
      </p:sp>
      <p:sp>
        <p:nvSpPr>
          <p:cNvPr id="3" name="Oval 2" descr="Graphic containing the page number.">
            <a:extLst>
              <a:ext uri="{FF2B5EF4-FFF2-40B4-BE49-F238E27FC236}">
                <a16:creationId xmlns:a16="http://schemas.microsoft.com/office/drawing/2014/main" id="{8D60A7A6-E699-4923-51B5-F2D9BDD5A7E7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E2E79F86-901B-6B31-7A71-FF405C922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958509"/>
            <a:ext cx="73269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7-10</a:t>
            </a:r>
          </a:p>
        </p:txBody>
      </p:sp>
    </p:spTree>
    <p:extLst>
      <p:ext uri="{BB962C8B-B14F-4D97-AF65-F5344CB8AC3E}">
        <p14:creationId xmlns:p14="http://schemas.microsoft.com/office/powerpoint/2010/main" val="3109388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C8FE1-F5FC-EB4F-7308-467A7BB81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D87A-0BF3-0035-06D0-59F5B692C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DHS: Letter of Intent</a:t>
            </a:r>
          </a:p>
        </p:txBody>
      </p:sp>
      <p:pic>
        <p:nvPicPr>
          <p:cNvPr id="6" name="Picture 5" descr="A logo of the Department of Homeland Security.">
            <a:extLst>
              <a:ext uri="{FF2B5EF4-FFF2-40B4-BE49-F238E27FC236}">
                <a16:creationId xmlns:a16="http://schemas.microsoft.com/office/drawing/2014/main" id="{CB16C56B-6049-0B96-ADD9-1A6DA9097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12" y="5171761"/>
            <a:ext cx="1422400" cy="14224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5926FE-F303-4BBB-FDE8-A0068FBD8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416D"/>
                </a:solidFill>
              </a:rPr>
              <a:t>A </a:t>
            </a:r>
            <a:r>
              <a:rPr lang="en-US" i="1" dirty="0">
                <a:solidFill>
                  <a:srgbClr val="00416D"/>
                </a:solidFill>
              </a:rPr>
              <a:t>Letter of Intent (LOI) </a:t>
            </a:r>
            <a:r>
              <a:rPr lang="en-US" dirty="0">
                <a:solidFill>
                  <a:srgbClr val="00416D"/>
                </a:solidFill>
              </a:rPr>
              <a:t>is issued when SECCEN is considering an unfavorable security eligibility determination, that is, intent to revoke or deny security clearance or eligibility.</a:t>
            </a:r>
          </a:p>
          <a:p>
            <a:pPr marL="0" indent="0">
              <a:buNone/>
            </a:pPr>
            <a:r>
              <a:rPr lang="en-US" dirty="0">
                <a:solidFill>
                  <a:srgbClr val="00416D"/>
                </a:solidFill>
              </a:rPr>
              <a:t>The LOI includes:</a:t>
            </a:r>
          </a:p>
          <a:p>
            <a:pPr lvl="1"/>
            <a:r>
              <a:rPr lang="en-US" dirty="0">
                <a:solidFill>
                  <a:srgbClr val="00416D"/>
                </a:solidFill>
              </a:rPr>
              <a:t>Lists of disqualifying factors</a:t>
            </a:r>
          </a:p>
          <a:p>
            <a:pPr lvl="1"/>
            <a:r>
              <a:rPr lang="en-US" dirty="0">
                <a:solidFill>
                  <a:srgbClr val="00416D"/>
                </a:solidFill>
              </a:rPr>
              <a:t>LOI receipt acknowledgement form letter</a:t>
            </a:r>
          </a:p>
          <a:p>
            <a:pPr lvl="1"/>
            <a:endParaRPr lang="en-US" dirty="0">
              <a:solidFill>
                <a:srgbClr val="00416D"/>
              </a:solidFill>
            </a:endParaRPr>
          </a:p>
        </p:txBody>
      </p:sp>
      <p:sp>
        <p:nvSpPr>
          <p:cNvPr id="3" name="Oval 2" descr="Graphic containing the page number.">
            <a:extLst>
              <a:ext uri="{FF2B5EF4-FFF2-40B4-BE49-F238E27FC236}">
                <a16:creationId xmlns:a16="http://schemas.microsoft.com/office/drawing/2014/main" id="{EF3A2517-DAEC-22A1-E576-3932F506BA72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D4849ECA-1DD5-AC79-2C50-9776EFAB0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958509"/>
            <a:ext cx="73269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7-14</a:t>
            </a:r>
          </a:p>
        </p:txBody>
      </p:sp>
    </p:spTree>
    <p:extLst>
      <p:ext uri="{BB962C8B-B14F-4D97-AF65-F5344CB8AC3E}">
        <p14:creationId xmlns:p14="http://schemas.microsoft.com/office/powerpoint/2010/main" val="3543314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596C9-9368-FB9F-7BE8-2DB5B1C7C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E15A-A359-1F53-76BF-A7A96AA0B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DHS LOI: Role of CFS</a:t>
            </a:r>
          </a:p>
        </p:txBody>
      </p:sp>
      <p:pic>
        <p:nvPicPr>
          <p:cNvPr id="7" name="Picture 6" descr="A logo of the Department of Homeland Security.">
            <a:extLst>
              <a:ext uri="{FF2B5EF4-FFF2-40B4-BE49-F238E27FC236}">
                <a16:creationId xmlns:a16="http://schemas.microsoft.com/office/drawing/2014/main" id="{58D708D3-A4F5-90B2-D95F-A99A2C37F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12" y="5171761"/>
            <a:ext cx="1422400" cy="14224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946061E-87E1-60A3-AA2A-A67A64087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9764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416D"/>
                </a:solidFill>
              </a:rPr>
              <a:t>Assist the Service member to create a realistic budget</a:t>
            </a:r>
          </a:p>
          <a:p>
            <a:r>
              <a:rPr lang="en-US" dirty="0">
                <a:solidFill>
                  <a:srgbClr val="00416D"/>
                </a:solidFill>
              </a:rPr>
              <a:t>Refer Service member for further assistance</a:t>
            </a:r>
          </a:p>
          <a:p>
            <a:pPr lvl="1"/>
            <a:r>
              <a:rPr lang="en-US" dirty="0">
                <a:solidFill>
                  <a:srgbClr val="00416D"/>
                </a:solidFill>
              </a:rPr>
              <a:t>PFM at the Office of Work-Life</a:t>
            </a:r>
          </a:p>
          <a:p>
            <a:pPr lvl="1"/>
            <a:r>
              <a:rPr lang="en-US" dirty="0">
                <a:solidFill>
                  <a:srgbClr val="00416D"/>
                </a:solidFill>
              </a:rPr>
              <a:t>Legal</a:t>
            </a:r>
          </a:p>
          <a:p>
            <a:r>
              <a:rPr lang="en-US" dirty="0">
                <a:solidFill>
                  <a:srgbClr val="00416D"/>
                </a:solidFill>
              </a:rPr>
              <a:t>Prepare Service member for PFM counseling:</a:t>
            </a:r>
          </a:p>
          <a:p>
            <a:pPr lvl="1"/>
            <a:r>
              <a:rPr lang="en-US" dirty="0">
                <a:solidFill>
                  <a:srgbClr val="00416D"/>
                </a:solidFill>
              </a:rPr>
              <a:t>LOI</a:t>
            </a:r>
          </a:p>
          <a:p>
            <a:pPr lvl="1"/>
            <a:r>
              <a:rPr lang="en-US" dirty="0">
                <a:solidFill>
                  <a:srgbClr val="00416D"/>
                </a:solidFill>
              </a:rPr>
              <a:t>Completed FPW or list of current income and expenses</a:t>
            </a:r>
          </a:p>
          <a:p>
            <a:pPr lvl="1"/>
            <a:r>
              <a:rPr lang="en-US" dirty="0">
                <a:solidFill>
                  <a:srgbClr val="00416D"/>
                </a:solidFill>
              </a:rPr>
              <a:t>Copy of credit report</a:t>
            </a:r>
          </a:p>
          <a:p>
            <a:pPr lvl="1"/>
            <a:r>
              <a:rPr lang="en-US" dirty="0">
                <a:solidFill>
                  <a:srgbClr val="00416D"/>
                </a:solidFill>
              </a:rPr>
              <a:t>Supporting documentation</a:t>
            </a:r>
          </a:p>
          <a:p>
            <a:pPr lvl="1"/>
            <a:endParaRPr lang="en-US" dirty="0">
              <a:solidFill>
                <a:srgbClr val="00416D"/>
              </a:solidFill>
            </a:endParaRPr>
          </a:p>
          <a:p>
            <a:pPr lvl="1"/>
            <a:endParaRPr lang="en-US" dirty="0">
              <a:solidFill>
                <a:srgbClr val="00416D"/>
              </a:solidFill>
            </a:endParaRPr>
          </a:p>
        </p:txBody>
      </p:sp>
      <p:sp>
        <p:nvSpPr>
          <p:cNvPr id="4" name="Oval 3" descr="Graphic containing the page number.">
            <a:extLst>
              <a:ext uri="{FF2B5EF4-FFF2-40B4-BE49-F238E27FC236}">
                <a16:creationId xmlns:a16="http://schemas.microsoft.com/office/drawing/2014/main" id="{05257B85-23A2-2492-DE2B-1EE5A27044E5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D81E4F6B-E0F3-B495-7CC1-D45F2742C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958509"/>
            <a:ext cx="73269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7-16</a:t>
            </a:r>
          </a:p>
        </p:txBody>
      </p:sp>
    </p:spTree>
    <p:extLst>
      <p:ext uri="{BB962C8B-B14F-4D97-AF65-F5344CB8AC3E}">
        <p14:creationId xmlns:p14="http://schemas.microsoft.com/office/powerpoint/2010/main" val="1338102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B23F3-F918-D5BE-450E-D09922B01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1632-BC67-D485-EB5C-BBBF7C25A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2ECF5A-45F7-C068-7523-DEAA6CE62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9764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416D"/>
                </a:solidFill>
              </a:rPr>
              <a:t>Military personnel must address indebtedness</a:t>
            </a:r>
          </a:p>
          <a:p>
            <a:r>
              <a:rPr lang="en-US" dirty="0">
                <a:solidFill>
                  <a:srgbClr val="00416D"/>
                </a:solidFill>
              </a:rPr>
              <a:t>Watch for the warning signs of financial issues in your command</a:t>
            </a:r>
          </a:p>
          <a:p>
            <a:r>
              <a:rPr lang="en-US" dirty="0">
                <a:solidFill>
                  <a:srgbClr val="00416D"/>
                </a:solidFill>
              </a:rPr>
              <a:t>Financial issues impact security clearances and overall mission readiness</a:t>
            </a:r>
          </a:p>
          <a:p>
            <a:pPr lvl="1"/>
            <a:endParaRPr lang="en-US" dirty="0">
              <a:solidFill>
                <a:srgbClr val="004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96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9361-8457-BC42-FABB-47D4A8BD95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79108" y="3105834"/>
            <a:ext cx="2723823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Questions?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1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EEB869-67BF-67C9-65AB-DD83B0CF0BB7}"/>
              </a:ext>
            </a:extLst>
          </p:cNvPr>
          <p:cNvSpPr txBox="1">
            <a:spLocks/>
          </p:cNvSpPr>
          <p:nvPr/>
        </p:nvSpPr>
        <p:spPr>
          <a:xfrm>
            <a:off x="1" y="6526679"/>
            <a:ext cx="9144000" cy="21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appearance of U.S. Department of Defense (DoD) or Department of Homeland Security (DHS) visual information does not imply or constitute DoD or DHS endorsement.</a:t>
            </a:r>
          </a:p>
        </p:txBody>
      </p:sp>
    </p:spTree>
    <p:extLst>
      <p:ext uri="{BB962C8B-B14F-4D97-AF65-F5344CB8AC3E}">
        <p14:creationId xmlns:p14="http://schemas.microsoft.com/office/powerpoint/2010/main" val="34378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AABCD-0D1A-9791-BC7F-B092BD946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4F84B-80EA-73D8-372C-E842ADCD0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00542C-2929-226D-1B63-073010DDA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5"/>
            <a:ext cx="6491817" cy="50337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416D"/>
                </a:solidFill>
              </a:rPr>
              <a:t>Military Policy on Indebtedness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416D"/>
                </a:solidFill>
              </a:rPr>
              <a:t>Creditor Complaints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416D"/>
                </a:solidFill>
              </a:rPr>
              <a:t>Military Response to Member Indebtedness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416D"/>
                </a:solidFill>
              </a:rPr>
              <a:t>Role of the Command Financial Specialist (CFS)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416D"/>
                </a:solidFill>
              </a:rPr>
              <a:t>Security Clearance Impacts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416D"/>
                </a:solidFill>
              </a:rPr>
              <a:t>DoD Statement of Reasons (SOR)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416D"/>
                </a:solidFill>
              </a:rPr>
              <a:t>DHS Letter of Intent (LOI)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416D"/>
                </a:solidFill>
              </a:rPr>
              <a:t>Discussion &amp; Case Examples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416D"/>
                </a:solidFill>
              </a:rPr>
              <a:t>Summary &amp; Q&amp;A</a:t>
            </a: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C7D8C3A1-EE00-012C-689D-304333F09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958509"/>
            <a:ext cx="73269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7-5</a:t>
            </a:r>
          </a:p>
        </p:txBody>
      </p:sp>
    </p:spTree>
    <p:extLst>
      <p:ext uri="{BB962C8B-B14F-4D97-AF65-F5344CB8AC3E}">
        <p14:creationId xmlns:p14="http://schemas.microsoft.com/office/powerpoint/2010/main" val="303097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6E5D0-3376-4D02-95DD-5A982E7F1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C96D603-1FFD-8D4A-BB8E-D69A5B63D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3199" y="3074343"/>
            <a:ext cx="6491817" cy="173318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74F22-2808-346C-9BDE-3C2DED002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Military Policy on Indebtedness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CFE146A-BDA4-35C4-6145-EA1897711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416D"/>
                </a:solidFill>
              </a:rPr>
              <a:t>Enforcement of private obligations is a matter for civil authorities.</a:t>
            </a:r>
          </a:p>
          <a:p>
            <a:pPr marL="0" indent="0">
              <a:buNone/>
            </a:pPr>
            <a:endParaRPr lang="en-US" dirty="0">
              <a:solidFill>
                <a:srgbClr val="00416D"/>
              </a:solidFill>
            </a:endParaRPr>
          </a:p>
          <a:p>
            <a:endParaRPr lang="en-US" dirty="0">
              <a:solidFill>
                <a:srgbClr val="00416D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00416D"/>
                </a:solidFill>
              </a:rPr>
              <a:t>“Members of the Military Services are expected to pay their just financial obligations in a proper and timely manner.”</a:t>
            </a:r>
          </a:p>
          <a:p>
            <a:pPr marL="0" indent="0">
              <a:buNone/>
            </a:pPr>
            <a:endParaRPr lang="en-US" dirty="0">
              <a:solidFill>
                <a:srgbClr val="004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3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4F42E-CA98-9980-C5CF-97CFB643F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F7C5DB-2682-0910-2113-0E52C3993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3188" y="4243754"/>
            <a:ext cx="6653612" cy="91690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A338F-3D93-6E1E-C696-7F4855FBA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Creditor Complaints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CFAAE5-0B59-645B-6260-21BAE6529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3189" y="1636784"/>
            <a:ext cx="6653611" cy="60839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DA1E34-A6F1-5100-ACC7-DF8377ED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3189" y="2991215"/>
            <a:ext cx="6653611" cy="60839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6E111D-9DB4-CC07-B35A-9432BBC32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4"/>
            <a:ext cx="6491817" cy="51808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416D"/>
                </a:solidFill>
              </a:rPr>
              <a:t>Creditor complaints sent to a CO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416D"/>
                </a:solidFill>
              </a:rPr>
              <a:t>State protections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416D"/>
                </a:solidFill>
              </a:rPr>
              <a:t>Branch-specific guidance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416D"/>
                </a:solidFill>
              </a:rPr>
              <a:t>Debt collection is a civil matter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416D"/>
                </a:solidFill>
              </a:rPr>
              <a:t>Civil protections do not apply for government and Exchange credit cards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416D"/>
                </a:solidFill>
              </a:rPr>
              <a:t>Command can forfeit pay without a court order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416D"/>
                </a:solidFill>
              </a:rPr>
              <a:t>DoD can withhold up to 15% of disposable </a:t>
            </a:r>
            <a:br>
              <a:rPr lang="en-US" dirty="0">
                <a:solidFill>
                  <a:srgbClr val="00416D"/>
                </a:solidFill>
              </a:rPr>
            </a:br>
            <a:r>
              <a:rPr lang="en-US" dirty="0">
                <a:solidFill>
                  <a:srgbClr val="00416D"/>
                </a:solidFill>
              </a:rPr>
              <a:t>income for bill 120 days past due</a:t>
            </a:r>
          </a:p>
        </p:txBody>
      </p:sp>
      <p:sp>
        <p:nvSpPr>
          <p:cNvPr id="7" name="Oval 6" descr="Graphic containing the page number.">
            <a:extLst>
              <a:ext uri="{FF2B5EF4-FFF2-40B4-BE49-F238E27FC236}">
                <a16:creationId xmlns:a16="http://schemas.microsoft.com/office/drawing/2014/main" id="{DEBB6EB5-D28C-6218-E9EB-E02455B5A1A0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C9F99D16-C2A1-E89D-B9E4-3EE0319B6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958509"/>
            <a:ext cx="73269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7-3</a:t>
            </a:r>
          </a:p>
        </p:txBody>
      </p:sp>
    </p:spTree>
    <p:extLst>
      <p:ext uri="{BB962C8B-B14F-4D97-AF65-F5344CB8AC3E}">
        <p14:creationId xmlns:p14="http://schemas.microsoft.com/office/powerpoint/2010/main" val="330195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3386E-F86C-6F65-AC32-78CA2483C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79B58ED-E64A-F93C-5DCC-9B5D989C7BD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26880" y="-59412"/>
            <a:ext cx="6491817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Military Response to Member Indebtedness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B81DE5-BB9C-8113-EDF6-627991C2C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433227"/>
            <a:ext cx="6491817" cy="4892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416D"/>
                </a:solidFill>
              </a:rPr>
              <a:t>The Military (including COs):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712CC16-B3A2-4D8B-1BD2-6AE8FED51539}"/>
              </a:ext>
            </a:extLst>
          </p:cNvPr>
          <p:cNvSpPr txBox="1">
            <a:spLocks/>
          </p:cNvSpPr>
          <p:nvPr/>
        </p:nvSpPr>
        <p:spPr>
          <a:xfrm>
            <a:off x="2337271" y="2007203"/>
            <a:ext cx="6491817" cy="474672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7070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25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7070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07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7070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090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7070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2974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7070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u="sng" dirty="0">
                <a:solidFill>
                  <a:srgbClr val="00416D"/>
                </a:solidFill>
              </a:rPr>
              <a:t>MAY NOT:</a:t>
            </a:r>
          </a:p>
          <a:p>
            <a:r>
              <a:rPr lang="en-US" dirty="0">
                <a:solidFill>
                  <a:srgbClr val="00416D"/>
                </a:solidFill>
              </a:rPr>
              <a:t>Require a Service member to pay a private debt</a:t>
            </a:r>
          </a:p>
          <a:p>
            <a:r>
              <a:rPr lang="en-US" dirty="0">
                <a:solidFill>
                  <a:srgbClr val="00416D"/>
                </a:solidFill>
              </a:rPr>
              <a:t>Deduct a Service member’s pay to reimburse a creditor*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i="1" u="sng" dirty="0">
              <a:solidFill>
                <a:srgbClr val="00416D"/>
              </a:solidFill>
              <a:highlight>
                <a:srgbClr val="FFFF00"/>
              </a:highligh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i="1" u="sng" dirty="0">
              <a:solidFill>
                <a:srgbClr val="00416D"/>
              </a:solidFill>
              <a:highlight>
                <a:srgbClr val="FFFF00"/>
              </a:highligh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i="1" u="sng" dirty="0">
              <a:solidFill>
                <a:srgbClr val="00416D"/>
              </a:solidFill>
              <a:highlight>
                <a:srgbClr val="FFFF00"/>
              </a:highligh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 u="sng" dirty="0">
                <a:solidFill>
                  <a:srgbClr val="00416D"/>
                </a:solidFill>
              </a:rPr>
              <a:t>MAY</a:t>
            </a:r>
            <a:r>
              <a:rPr lang="en-US" dirty="0">
                <a:solidFill>
                  <a:srgbClr val="00416D"/>
                </a:solidFill>
              </a:rPr>
              <a:t>:</a:t>
            </a:r>
          </a:p>
          <a:p>
            <a:r>
              <a:rPr lang="en-US" dirty="0">
                <a:solidFill>
                  <a:srgbClr val="00416D"/>
                </a:solidFill>
              </a:rPr>
              <a:t>Refer correspondence or debt complaints to the Service member</a:t>
            </a:r>
          </a:p>
          <a:p>
            <a:r>
              <a:rPr lang="en-US" dirty="0">
                <a:solidFill>
                  <a:srgbClr val="00416D"/>
                </a:solidFill>
              </a:rPr>
              <a:t>Determine when a Service member’s failure to pay debt is “irresponsible”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4D7F3-3D5C-CC9A-F9A9-38155C144DEA}"/>
              </a:ext>
            </a:extLst>
          </p:cNvPr>
          <p:cNvSpPr txBox="1">
            <a:spLocks/>
          </p:cNvSpPr>
          <p:nvPr/>
        </p:nvSpPr>
        <p:spPr>
          <a:xfrm>
            <a:off x="2326880" y="6321232"/>
            <a:ext cx="6491817" cy="227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7070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25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7070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07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7070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090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7070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2974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7070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0" dirty="0">
                <a:solidFill>
                  <a:srgbClr val="00416D"/>
                </a:solidFill>
              </a:rPr>
              <a:t>*This provision does not apply to government or Exchange credit cards.</a:t>
            </a:r>
          </a:p>
        </p:txBody>
      </p:sp>
    </p:spTree>
    <p:extLst>
      <p:ext uri="{BB962C8B-B14F-4D97-AF65-F5344CB8AC3E}">
        <p14:creationId xmlns:p14="http://schemas.microsoft.com/office/powerpoint/2010/main" val="411992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DFC29-9EA4-B48F-CD82-7EC3995EE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E17EF-A74A-A968-07C9-9EB45E78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Garnishment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C1E29CA-8755-515A-5A87-83E6A252E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416D"/>
                </a:solidFill>
              </a:rPr>
              <a:t>Creditors may seek enforcement of civil judgments.</a:t>
            </a:r>
          </a:p>
          <a:p>
            <a:r>
              <a:rPr lang="en-US" dirty="0">
                <a:solidFill>
                  <a:srgbClr val="00416D"/>
                </a:solidFill>
              </a:rPr>
              <a:t>COs must notify the Service member of the involuntary allotment and inform the Service member of their right to contest it or consent.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100FFA4-0D7C-A3BB-3EAF-BF37F34F5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9133"/>
              </p:ext>
            </p:extLst>
          </p:nvPr>
        </p:nvGraphicFramePr>
        <p:xfrm>
          <a:off x="484476" y="4302358"/>
          <a:ext cx="8278695" cy="1678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323">
                  <a:extLst>
                    <a:ext uri="{9D8B030D-6E8A-4147-A177-3AD203B41FA5}">
                      <a16:colId xmlns:a16="http://schemas.microsoft.com/office/drawing/2014/main" val="1414800831"/>
                    </a:ext>
                  </a:extLst>
                </a:gridCol>
                <a:gridCol w="4170629">
                  <a:extLst>
                    <a:ext uri="{9D8B030D-6E8A-4147-A177-3AD203B41FA5}">
                      <a16:colId xmlns:a16="http://schemas.microsoft.com/office/drawing/2014/main" val="2652541624"/>
                    </a:ext>
                  </a:extLst>
                </a:gridCol>
                <a:gridCol w="3158743">
                  <a:extLst>
                    <a:ext uri="{9D8B030D-6E8A-4147-A177-3AD203B41FA5}">
                      <a16:colId xmlns:a16="http://schemas.microsoft.com/office/drawing/2014/main" val="1458016718"/>
                    </a:ext>
                  </a:extLst>
                </a:gridCol>
              </a:tblGrid>
              <a:tr h="422071">
                <a:tc>
                  <a:txBody>
                    <a:bodyPr/>
                    <a:lstStyle/>
                    <a:p>
                      <a:endParaRPr lang="en-US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866" marR="104866" marT="52446" marB="52446">
                    <a:solidFill>
                      <a:srgbClr val="004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Garnishment</a:t>
                      </a:r>
                      <a:r>
                        <a:rPr lang="en-US" sz="2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Amount</a:t>
                      </a:r>
                      <a:endParaRPr lang="en-US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866" marR="104866" marT="52446" marB="52446">
                    <a:solidFill>
                      <a:srgbClr val="004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Processed</a:t>
                      </a:r>
                      <a:r>
                        <a:rPr lang="en-US" sz="2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</a:t>
                      </a:r>
                      <a:endParaRPr lang="en-US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866" marR="104866" marT="52446" marB="52446">
                    <a:solidFill>
                      <a:srgbClr val="004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625531"/>
                  </a:ext>
                </a:extLst>
              </a:tr>
              <a:tr h="508949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DoD</a:t>
                      </a:r>
                    </a:p>
                  </a:txBody>
                  <a:tcPr marL="104866" marR="104866" marT="52446" marB="5244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 of disposable pay per</a:t>
                      </a:r>
                      <a:r>
                        <a:rPr lang="en-US" sz="2100" baseline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month</a:t>
                      </a:r>
                      <a:endParaRPr lang="en-US" sz="2100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866" marR="104866" marT="52446" marB="5244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DFAS</a:t>
                      </a:r>
                    </a:p>
                  </a:txBody>
                  <a:tcPr marL="104866" marR="104866" marT="52446" marB="5244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751574"/>
                  </a:ext>
                </a:extLst>
              </a:tr>
              <a:tr h="739251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DHS</a:t>
                      </a:r>
                    </a:p>
                  </a:txBody>
                  <a:tcPr marL="104866" marR="104866" marT="52446" marB="5244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 of</a:t>
                      </a:r>
                      <a:r>
                        <a:rPr lang="en-US" sz="2100" baseline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pay subject to involuntary garnishment</a:t>
                      </a:r>
                      <a:endParaRPr lang="en-US" sz="2100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866" marR="104866" marT="52446" marB="5244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USCG</a:t>
                      </a:r>
                      <a:r>
                        <a:rPr lang="en-US" sz="2100" baseline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Pay &amp; Personnel Center</a:t>
                      </a:r>
                      <a:endParaRPr lang="en-US" sz="2100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866" marR="104866" marT="52446" marB="5244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524186"/>
                  </a:ext>
                </a:extLst>
              </a:tr>
            </a:tbl>
          </a:graphicData>
        </a:graphic>
      </p:graphicFrame>
      <p:sp>
        <p:nvSpPr>
          <p:cNvPr id="4" name="Oval 3" descr="Graphic containing the page number.">
            <a:extLst>
              <a:ext uri="{FF2B5EF4-FFF2-40B4-BE49-F238E27FC236}">
                <a16:creationId xmlns:a16="http://schemas.microsoft.com/office/drawing/2014/main" id="{E3D15E39-3717-E036-AB02-ADFA8E10F486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27F5AE23-4340-4AA0-7068-D02C7D2C5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958509"/>
            <a:ext cx="73269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7-5</a:t>
            </a:r>
          </a:p>
        </p:txBody>
      </p:sp>
    </p:spTree>
    <p:extLst>
      <p:ext uri="{BB962C8B-B14F-4D97-AF65-F5344CB8AC3E}">
        <p14:creationId xmlns:p14="http://schemas.microsoft.com/office/powerpoint/2010/main" val="767086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2C4F3-374D-4100-4DB4-5FA843795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C74E6-3040-8A7C-D328-E04EEF3BD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CFS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C65BC7-AFB3-E16F-06F8-3D6EAF513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416D"/>
                </a:solidFill>
              </a:rPr>
              <a:t>Help the Service member create a budget</a:t>
            </a:r>
          </a:p>
          <a:p>
            <a:pPr lvl="1"/>
            <a:r>
              <a:rPr lang="en-US" dirty="0">
                <a:solidFill>
                  <a:srgbClr val="00416D"/>
                </a:solidFill>
              </a:rPr>
              <a:t>Include delinquent accounts</a:t>
            </a:r>
          </a:p>
          <a:p>
            <a:r>
              <a:rPr lang="en-US" dirty="0">
                <a:solidFill>
                  <a:srgbClr val="00416D"/>
                </a:solidFill>
              </a:rPr>
              <a:t>Provide credit management training</a:t>
            </a:r>
          </a:p>
          <a:p>
            <a:r>
              <a:rPr lang="en-US" dirty="0">
                <a:solidFill>
                  <a:srgbClr val="00416D"/>
                </a:solidFill>
              </a:rPr>
              <a:t>Make appropriate referrals</a:t>
            </a:r>
          </a:p>
          <a:p>
            <a:pPr lvl="1"/>
            <a:r>
              <a:rPr lang="en-US" dirty="0">
                <a:solidFill>
                  <a:srgbClr val="00416D"/>
                </a:solidFill>
              </a:rPr>
              <a:t>Installation Personal Financial Manager or Counselor</a:t>
            </a:r>
          </a:p>
          <a:p>
            <a:pPr lvl="1"/>
            <a:r>
              <a:rPr lang="en-US" dirty="0">
                <a:solidFill>
                  <a:srgbClr val="00416D"/>
                </a:solidFill>
              </a:rPr>
              <a:t>Legal services office</a:t>
            </a:r>
          </a:p>
          <a:p>
            <a:pPr lvl="1"/>
            <a:r>
              <a:rPr lang="en-US" dirty="0">
                <a:solidFill>
                  <a:srgbClr val="00416D"/>
                </a:solidFill>
              </a:rPr>
              <a:t>Federal Trade Commission or other appropriate federal agency</a:t>
            </a:r>
          </a:p>
          <a:p>
            <a:pPr lvl="1"/>
            <a:r>
              <a:rPr lang="en-US" dirty="0">
                <a:solidFill>
                  <a:srgbClr val="00416D"/>
                </a:solidFill>
              </a:rPr>
              <a:t>Contact creditors to resolve </a:t>
            </a:r>
            <a:r>
              <a:rPr lang="en-US" dirty="0">
                <a:solidFill>
                  <a:srgbClr val="FF0000"/>
                </a:solidFill>
              </a:rPr>
              <a:t>past-due</a:t>
            </a:r>
            <a:r>
              <a:rPr lang="en-US" dirty="0">
                <a:solidFill>
                  <a:srgbClr val="00416D"/>
                </a:solidFill>
              </a:rPr>
              <a:t> payments</a:t>
            </a:r>
          </a:p>
          <a:p>
            <a:pPr lvl="1"/>
            <a:endParaRPr lang="en-US" dirty="0">
              <a:solidFill>
                <a:srgbClr val="00416D"/>
              </a:solidFill>
            </a:endParaRPr>
          </a:p>
          <a:p>
            <a:pPr lvl="1"/>
            <a:endParaRPr lang="en-US" dirty="0">
              <a:solidFill>
                <a:srgbClr val="004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E5287E-E312-83EF-482C-8138A1A552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19490" y="2982912"/>
            <a:ext cx="6292836" cy="8921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00416D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Debt Complaints Discussion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have you seen?</a:t>
            </a:r>
          </a:p>
        </p:txBody>
      </p:sp>
      <p:sp>
        <p:nvSpPr>
          <p:cNvPr id="5" name="Oval 4" descr="Graphic containing the page number.">
            <a:extLst>
              <a:ext uri="{FF2B5EF4-FFF2-40B4-BE49-F238E27FC236}">
                <a16:creationId xmlns:a16="http://schemas.microsoft.com/office/drawing/2014/main" id="{9654FA96-8703-20F1-70E9-7F540759FA5E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34009D6A-217F-9E6E-A781-F262A2E47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958509"/>
            <a:ext cx="73269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7-6</a:t>
            </a:r>
          </a:p>
        </p:txBody>
      </p:sp>
    </p:spTree>
    <p:extLst>
      <p:ext uri="{BB962C8B-B14F-4D97-AF65-F5344CB8AC3E}">
        <p14:creationId xmlns:p14="http://schemas.microsoft.com/office/powerpoint/2010/main" val="4103158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F1793-304E-77FC-253B-D319583C5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DB40FB4-1B01-9337-F211-B9E88FBB560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26880" y="-59412"/>
            <a:ext cx="6491817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Addressing Security Concerns for Financial Considerations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184BB02-CACF-3216-5A86-19277282A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529414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416D"/>
                </a:solidFill>
              </a:rPr>
              <a:t>Defense Counterintelligence and Security Agency Adjudication and Vetting Services (DCSA AVS)</a:t>
            </a:r>
          </a:p>
          <a:p>
            <a:r>
              <a:rPr lang="en-US" dirty="0">
                <a:solidFill>
                  <a:srgbClr val="00416D"/>
                </a:solidFill>
              </a:rPr>
              <a:t>USCG Security Center (SECCEN)</a:t>
            </a:r>
          </a:p>
          <a:p>
            <a:r>
              <a:rPr lang="en-US" dirty="0">
                <a:solidFill>
                  <a:srgbClr val="00416D"/>
                </a:solidFill>
              </a:rPr>
              <a:t>Uses the whole person concept to evaluate</a:t>
            </a:r>
          </a:p>
          <a:p>
            <a:r>
              <a:rPr lang="en-US" dirty="0">
                <a:solidFill>
                  <a:srgbClr val="00416D"/>
                </a:solidFill>
              </a:rPr>
              <a:t>Missing or unresolved information can trigger an RFI, SOR, or LOI</a:t>
            </a:r>
          </a:p>
          <a:p>
            <a:r>
              <a:rPr lang="en-US" dirty="0">
                <a:solidFill>
                  <a:srgbClr val="00416D"/>
                </a:solidFill>
              </a:rPr>
              <a:t>Failure to mitigate each listed security concern will likely result in a denied or revoked security clearance.</a:t>
            </a:r>
          </a:p>
          <a:p>
            <a:r>
              <a:rPr lang="en-US" dirty="0">
                <a:solidFill>
                  <a:srgbClr val="00416D"/>
                </a:solidFill>
              </a:rPr>
              <a:t>Top five reasons</a:t>
            </a:r>
          </a:p>
        </p:txBody>
      </p:sp>
    </p:spTree>
    <p:extLst>
      <p:ext uri="{BB962C8B-B14F-4D97-AF65-F5344CB8AC3E}">
        <p14:creationId xmlns:p14="http://schemas.microsoft.com/office/powerpoint/2010/main" val="182568282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itle Slides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C0255FB0-EE3A-B54F-AE76-11349CA13AEC}"/>
    </a:ext>
  </a:extLst>
</a:theme>
</file>

<file path=ppt/theme/theme10.xml><?xml version="1.0" encoding="utf-8"?>
<a:theme xmlns:a="http://schemas.openxmlformats.org/drawingml/2006/main" name="Content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11.xml><?xml version="1.0" encoding="utf-8"?>
<a:theme xmlns:a="http://schemas.openxmlformats.org/drawingml/2006/main" name="1_Content Slides with blue / grey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tent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3.xml><?xml version="1.0" encoding="utf-8"?>
<a:theme xmlns:a="http://schemas.openxmlformats.org/drawingml/2006/main" name="2_Content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4.xml><?xml version="1.0" encoding="utf-8"?>
<a:theme xmlns:a="http://schemas.openxmlformats.org/drawingml/2006/main" name="Title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5.xml><?xml version="1.0" encoding="utf-8"?>
<a:theme xmlns:a="http://schemas.openxmlformats.org/drawingml/2006/main" name="1_Title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6.xml><?xml version="1.0" encoding="utf-8"?>
<a:theme xmlns:a="http://schemas.openxmlformats.org/drawingml/2006/main" name="Title Slides w/ no art blue / grey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7.xml><?xml version="1.0" encoding="utf-8"?>
<a:theme xmlns:a="http://schemas.openxmlformats.org/drawingml/2006/main" name="Title Slides w/ no art blue / blue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8.xml><?xml version="1.0" encoding="utf-8"?>
<a:theme xmlns:a="http://schemas.openxmlformats.org/drawingml/2006/main" name="Title Slide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9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1_Tema de Office</Template>
  <TotalTime>97375</TotalTime>
  <Words>783</Words>
  <Application>Microsoft Macintosh PowerPoint</Application>
  <PresentationFormat>Letter Paper (8.5x11 in)</PresentationFormat>
  <Paragraphs>147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Arial</vt:lpstr>
      <vt:lpstr>Arial Narrow</vt:lpstr>
      <vt:lpstr>Calibri</vt:lpstr>
      <vt:lpstr>Courier New</vt:lpstr>
      <vt:lpstr>Helvetica</vt:lpstr>
      <vt:lpstr>Wingdings</vt:lpstr>
      <vt:lpstr>Main Title Slides</vt:lpstr>
      <vt:lpstr>1_Content Slides with blue / blue text</vt:lpstr>
      <vt:lpstr>2_Content Slides with blue / blue text</vt:lpstr>
      <vt:lpstr>Title Slides with blue / blue text</vt:lpstr>
      <vt:lpstr>1_Title Slides with blue / blue text</vt:lpstr>
      <vt:lpstr>Title Slides w/ no art blue / grey</vt:lpstr>
      <vt:lpstr>Title Slides w/ no art blue / blue</vt:lpstr>
      <vt:lpstr>Title Slide</vt:lpstr>
      <vt:lpstr>Custom Design</vt:lpstr>
      <vt:lpstr>Content Slides with blue / blue text</vt:lpstr>
      <vt:lpstr>1_Content Slides with blue / grey text</vt:lpstr>
      <vt:lpstr> Command Action and Security Clearances</vt:lpstr>
      <vt:lpstr>Topics</vt:lpstr>
      <vt:lpstr>Military Policy on Indebtedness</vt:lpstr>
      <vt:lpstr>Creditor Complaints</vt:lpstr>
      <vt:lpstr>Military Response to Member Indebtedness</vt:lpstr>
      <vt:lpstr>Garnishment</vt:lpstr>
      <vt:lpstr>Role of the CFS</vt:lpstr>
      <vt:lpstr>Debt Complaints Discussion What have you seen?</vt:lpstr>
      <vt:lpstr>Addressing Security Concerns for Financial Considerations</vt:lpstr>
      <vt:lpstr>Whole Person Considerations</vt:lpstr>
      <vt:lpstr>DoD: Statement of Reasons</vt:lpstr>
      <vt:lpstr>DoD SOR: Role of CFS</vt:lpstr>
      <vt:lpstr>DHS: Letter of Intent</vt:lpstr>
      <vt:lpstr>DHS LOI: Role of CFS</vt:lpstr>
      <vt:lpstr>Summary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Patton</dc:creator>
  <cp:lastModifiedBy>Samantha Salazar</cp:lastModifiedBy>
  <cp:revision>488</cp:revision>
  <cp:lastPrinted>2020-03-04T19:04:13Z</cp:lastPrinted>
  <dcterms:created xsi:type="dcterms:W3CDTF">2020-01-17T21:41:30Z</dcterms:created>
  <dcterms:modified xsi:type="dcterms:W3CDTF">2025-07-14T18:26:40Z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4075035</vt:lpwstr>
  </property>
  <property fmtid="{D5CDD505-2E9C-101B-9397-08002B2CF9AE}" pid="3" name="NXPowerLiteSettings">
    <vt:lpwstr>8900052003A000</vt:lpwstr>
  </property>
  <property fmtid="{D5CDD505-2E9C-101B-9397-08002B2CF9AE}" pid="4" name="NXPowerLiteVersion">
    <vt:lpwstr>D8.0.8</vt:lpwstr>
  </property>
  <property fmtid="{D5CDD505-2E9C-101B-9397-08002B2CF9AE}" pid="5" name="MSIP_Label_21b8b91c-28ee-4d1f-b2ad-f390f537babc_Enabled">
    <vt:lpwstr>true</vt:lpwstr>
  </property>
  <property fmtid="{D5CDD505-2E9C-101B-9397-08002B2CF9AE}" pid="6" name="MSIP_Label_21b8b91c-28ee-4d1f-b2ad-f390f537babc_SetDate">
    <vt:lpwstr>2024-07-30T14:38:53Z</vt:lpwstr>
  </property>
  <property fmtid="{D5CDD505-2E9C-101B-9397-08002B2CF9AE}" pid="7" name="MSIP_Label_21b8b91c-28ee-4d1f-b2ad-f390f537babc_Method">
    <vt:lpwstr>Privileged</vt:lpwstr>
  </property>
  <property fmtid="{D5CDD505-2E9C-101B-9397-08002B2CF9AE}" pid="8" name="MSIP_Label_21b8b91c-28ee-4d1f-b2ad-f390f537babc_Name">
    <vt:lpwstr>Public USAA EF</vt:lpwstr>
  </property>
  <property fmtid="{D5CDD505-2E9C-101B-9397-08002B2CF9AE}" pid="9" name="MSIP_Label_21b8b91c-28ee-4d1f-b2ad-f390f537babc_SiteId">
    <vt:lpwstr>ecba9361-f186-473c-a3a8-60af39258895</vt:lpwstr>
  </property>
  <property fmtid="{D5CDD505-2E9C-101B-9397-08002B2CF9AE}" pid="10" name="MSIP_Label_21b8b91c-28ee-4d1f-b2ad-f390f537babc_ActionId">
    <vt:lpwstr>d59917a1-4a23-49f0-ba3c-3730df5d6c45</vt:lpwstr>
  </property>
  <property fmtid="{D5CDD505-2E9C-101B-9397-08002B2CF9AE}" pid="11" name="MSIP_Label_21b8b91c-28ee-4d1f-b2ad-f390f537babc_ContentBits">
    <vt:lpwstr>0</vt:lpwstr>
  </property>
</Properties>
</file>